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4" r:id="rId2"/>
  </p:sldMasterIdLst>
  <p:notesMasterIdLst>
    <p:notesMasterId r:id="rId18"/>
  </p:notesMasterIdLst>
  <p:sldIdLst>
    <p:sldId id="258" r:id="rId3"/>
    <p:sldId id="261" r:id="rId4"/>
    <p:sldId id="257" r:id="rId5"/>
    <p:sldId id="259" r:id="rId6"/>
    <p:sldId id="267" r:id="rId7"/>
    <p:sldId id="262" r:id="rId8"/>
    <p:sldId id="260" r:id="rId9"/>
    <p:sldId id="263" r:id="rId10"/>
    <p:sldId id="266" r:id="rId11"/>
    <p:sldId id="270" r:id="rId12"/>
    <p:sldId id="265" r:id="rId13"/>
    <p:sldId id="269" r:id="rId14"/>
    <p:sldId id="264" r:id="rId15"/>
    <p:sldId id="271" r:id="rId16"/>
    <p:sldId id="268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84" y="-5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5127C-0FD7-485B-9C7D-3EECAAF93EEC}" type="datetimeFigureOut">
              <a:rPr lang="en-AU" smtClean="0"/>
              <a:pPr/>
              <a:t>6/07/2012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1FC1F-D55F-4EED-A3A1-EFC175BB6751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467EC1-8986-4762-929E-3CA971EA192E}" type="slidenum">
              <a:rPr lang="en-AU" smtClean="0"/>
              <a:pPr/>
              <a:t>5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928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482421"/>
            <a:ext cx="4643131" cy="5808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52" y="1366859"/>
            <a:ext cx="7400248" cy="32277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205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887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2" y="482421"/>
            <a:ext cx="5533820" cy="580808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303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2" y="482421"/>
            <a:ext cx="5533820" cy="58080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438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E6130-A2DA-4572-913E-856DAD911DE3}" type="slidenum">
              <a:rPr lang="en-AU" altLang="en-AU"/>
              <a:pPr>
                <a:defRPr/>
              </a:pPr>
              <a:t>‹#›</a:t>
            </a:fld>
            <a:endParaRPr lang="en-AU" alt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72" y="2022453"/>
            <a:ext cx="6907740" cy="476236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719" y="2543555"/>
            <a:ext cx="6400800" cy="39426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297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emf"/><Relationship Id="rId7" Type="http://schemas.openxmlformats.org/officeDocument/2006/relationships/image" Target="../media/image6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3.emf"/><Relationship Id="rId10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91832" y="140806"/>
            <a:ext cx="944048" cy="1080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99884" y="140806"/>
            <a:ext cx="7760396" cy="1080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024564" y="502355"/>
            <a:ext cx="2455676" cy="5689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969000" y="4831076"/>
            <a:ext cx="2511240" cy="1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839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1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3DD24-6BA8-C243-9BD2-8AFF9102CC5B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7D0C-2248-3E45-B4B1-6E78AE5FF33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832" y="1515296"/>
            <a:ext cx="944048" cy="1896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99884" y="1515296"/>
            <a:ext cx="7760396" cy="18963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834062" y="4835007"/>
            <a:ext cx="2633935" cy="128485"/>
          </a:xfrm>
          <a:prstGeom prst="rect">
            <a:avLst/>
          </a:prstGeom>
        </p:spPr>
      </p:pic>
      <p:pic>
        <p:nvPicPr>
          <p:cNvPr id="13" name="Picture 12" descr="solander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32" y="3451380"/>
            <a:ext cx="8763700" cy="1267968"/>
          </a:xfrm>
          <a:prstGeom prst="rect">
            <a:avLst/>
          </a:prstGeom>
        </p:spPr>
      </p:pic>
      <p:pic>
        <p:nvPicPr>
          <p:cNvPr id="21" name="Picture 20" descr="reef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32" y="142875"/>
            <a:ext cx="2889504" cy="1331072"/>
          </a:xfrm>
          <a:prstGeom prst="rect">
            <a:avLst/>
          </a:prstGeom>
        </p:spPr>
      </p:pic>
      <p:pic>
        <p:nvPicPr>
          <p:cNvPr id="22" name="Picture 21" descr="fish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6044" y="142875"/>
            <a:ext cx="5809488" cy="13310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97055" y="3586574"/>
            <a:ext cx="2211570" cy="51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316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tif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-atlas.org.au/content/gbr-aims-bruvs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Cappo_Data_Files\CoralSea\ICRS%20Proceedings%20MS\bruvs-maps.wmv" TargetMode="Externa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Cappo_Data_Files\CoralSea\ICRS%20Proceedings%20MS\Green-blue-comparison.wmv" TargetMode="Externa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72" y="1784335"/>
            <a:ext cx="6907740" cy="476236"/>
          </a:xfrm>
        </p:spPr>
        <p:txBody>
          <a:bodyPr>
            <a:noAutofit/>
          </a:bodyPr>
          <a:lstStyle/>
          <a:p>
            <a:r>
              <a:rPr lang="en-AU" sz="3200" dirty="0" smtClean="0"/>
              <a:t>Measuring and communicating effects of MPAs on deep “shoal” fisheries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Mike Cappo</a:t>
            </a:r>
            <a:r>
              <a:rPr lang="en-US" dirty="0" smtClean="0"/>
              <a:t>, Marcus Stowar, Thomas Stieglitz, Eric Lawrey, Charlotte Johansson, Aaron MacNeil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082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192017"/>
            <a:ext cx="4643131" cy="580808"/>
          </a:xfrm>
        </p:spPr>
        <p:txBody>
          <a:bodyPr/>
          <a:lstStyle/>
          <a:p>
            <a:r>
              <a:rPr lang="en-AU" dirty="0" smtClean="0"/>
              <a:t>Shift in fishing to inter-reef</a:t>
            </a:r>
            <a:endParaRPr lang="en-AU" dirty="0"/>
          </a:p>
        </p:txBody>
      </p:sp>
      <p:pic>
        <p:nvPicPr>
          <p:cNvPr id="5" name="Picture 4" descr="fig1"/>
          <p:cNvPicPr>
            <a:picLocks noChangeAspect="1" noChangeArrowheads="1"/>
          </p:cNvPicPr>
          <p:nvPr/>
        </p:nvPicPr>
        <p:blipFill>
          <a:blip r:embed="rId2"/>
          <a:srcRect l="15503" t="5123" r="2547" b="13928"/>
          <a:stretch>
            <a:fillRect/>
          </a:stretch>
        </p:blipFill>
        <p:spPr bwMode="auto">
          <a:xfrm>
            <a:off x="269588" y="1425977"/>
            <a:ext cx="4693029" cy="3279188"/>
          </a:xfrm>
          <a:prstGeom prst="rect">
            <a:avLst/>
          </a:prstGeom>
          <a:noFill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 l="17948" t="5788" b="6037"/>
          <a:stretch>
            <a:fillRect/>
          </a:stretch>
        </p:blipFill>
        <p:spPr bwMode="auto">
          <a:xfrm>
            <a:off x="5033636" y="1340334"/>
            <a:ext cx="3913932" cy="336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base22"/>
          <p:cNvPicPr>
            <a:picLocks noChangeAspect="1" noChangeArrowheads="1"/>
          </p:cNvPicPr>
          <p:nvPr/>
        </p:nvPicPr>
        <p:blipFill>
          <a:blip r:embed="rId4"/>
          <a:srcRect l="22869"/>
          <a:stretch>
            <a:fillRect/>
          </a:stretch>
        </p:blipFill>
        <p:spPr bwMode="auto">
          <a:xfrm>
            <a:off x="3787971" y="948984"/>
            <a:ext cx="2960809" cy="1519007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6212351" y="3040179"/>
            <a:ext cx="221942" cy="23082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748780" y="2467991"/>
            <a:ext cx="406622" cy="49715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21008202">
            <a:off x="7361135" y="3061594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3322" y="3230871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3244849">
            <a:off x="7888605" y="2317158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05980" y="2892317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0292382">
            <a:off x="6515811" y="3270609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28358" y="2104780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67980" y="3648901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94824" y="3479624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54958" y="3040179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FF00"/>
                </a:solidFill>
              </a:rPr>
              <a:t>?</a:t>
            </a:r>
            <a:endParaRPr lang="en-AU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growing inter-reef fishery</a:t>
            </a:r>
            <a:endParaRPr lang="en-US" dirty="0"/>
          </a:p>
        </p:txBody>
      </p:sp>
      <p:pic>
        <p:nvPicPr>
          <p:cNvPr id="4" name="Picture 4" descr="DSC_0055"/>
          <p:cNvPicPr>
            <a:picLocks noChangeAspect="1" noChangeArrowheads="1"/>
          </p:cNvPicPr>
          <p:nvPr/>
        </p:nvPicPr>
        <p:blipFill>
          <a:blip r:embed="rId2"/>
          <a:srcRect l="16209" t="17336" r="21632"/>
          <a:stretch>
            <a:fillRect/>
          </a:stretch>
        </p:blipFill>
        <p:spPr bwMode="auto">
          <a:xfrm>
            <a:off x="6868527" y="1260629"/>
            <a:ext cx="1778323" cy="1820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486" y="1384917"/>
            <a:ext cx="6281438" cy="32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01sc.JPG"/>
          <p:cNvPicPr>
            <a:picLocks noChangeAspect="1"/>
          </p:cNvPicPr>
          <p:nvPr/>
        </p:nvPicPr>
        <p:blipFill>
          <a:blip r:embed="rId4"/>
          <a:srcRect t="7486"/>
          <a:stretch>
            <a:fillRect/>
          </a:stretch>
        </p:blipFill>
        <p:spPr>
          <a:xfrm>
            <a:off x="6280839" y="3080900"/>
            <a:ext cx="2666992" cy="164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3519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Cappo_Data_Files\ICRS Talk\allfishinglures_side_imaging_fish.jpg"/>
          <p:cNvPicPr>
            <a:picLocks noChangeAspect="1" noChangeArrowheads="1"/>
          </p:cNvPicPr>
          <p:nvPr/>
        </p:nvPicPr>
        <p:blipFill>
          <a:blip r:embed="rId2"/>
          <a:srcRect l="22651"/>
          <a:stretch>
            <a:fillRect/>
          </a:stretch>
        </p:blipFill>
        <p:spPr bwMode="auto">
          <a:xfrm flipH="1">
            <a:off x="4740681" y="3656706"/>
            <a:ext cx="1429305" cy="110871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482421"/>
            <a:ext cx="4643131" cy="580808"/>
          </a:xfrm>
        </p:spPr>
        <p:txBody>
          <a:bodyPr/>
          <a:lstStyle/>
          <a:p>
            <a:r>
              <a:rPr lang="en-AU" dirty="0" smtClean="0"/>
              <a:t>Rapid technological leaps.....</a:t>
            </a:r>
            <a:endParaRPr lang="en-AU" dirty="0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13064" y="1656487"/>
            <a:ext cx="4145872" cy="304698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 4 stroke outboards</a:t>
            </a:r>
          </a:p>
          <a:p>
            <a:pPr>
              <a:buFontTx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 </a:t>
            </a:r>
            <a:r>
              <a:rPr lang="en-AU" sz="2400" dirty="0" smtClean="0">
                <a:solidFill>
                  <a:srgbClr val="FFFF00"/>
                </a:solidFill>
              </a:rPr>
              <a:t>Satellite Navigation plotters</a:t>
            </a:r>
            <a:endParaRPr lang="en-AU" sz="2400" dirty="0">
              <a:solidFill>
                <a:srgbClr val="FFFF00"/>
              </a:solidFill>
            </a:endParaRPr>
          </a:p>
          <a:p>
            <a:pPr>
              <a:buFontTx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 Colour </a:t>
            </a:r>
            <a:r>
              <a:rPr lang="en-AU" sz="2400" dirty="0" smtClean="0">
                <a:solidFill>
                  <a:srgbClr val="FFFF00"/>
                </a:solidFill>
              </a:rPr>
              <a:t>echo-sounders</a:t>
            </a:r>
          </a:p>
          <a:p>
            <a:pPr>
              <a:buFontTx/>
              <a:buChar char="•"/>
            </a:pPr>
            <a:r>
              <a:rPr lang="en-AU" sz="2400" dirty="0" smtClean="0">
                <a:solidFill>
                  <a:srgbClr val="FFFF00"/>
                </a:solidFill>
              </a:rPr>
              <a:t> extremely strong, light, fast fishing reels and rods</a:t>
            </a:r>
            <a:endParaRPr lang="en-AU" sz="2400" dirty="0">
              <a:solidFill>
                <a:srgbClr val="FFFF00"/>
              </a:solidFill>
            </a:endParaRPr>
          </a:p>
          <a:p>
            <a:pPr>
              <a:buFontTx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 </a:t>
            </a:r>
            <a:r>
              <a:rPr lang="en-AU" sz="2400" dirty="0" smtClean="0">
                <a:solidFill>
                  <a:srgbClr val="FFFF00"/>
                </a:solidFill>
              </a:rPr>
              <a:t>very thin braided line…circle hooks...soft plastic lures.....imported bait....</a:t>
            </a:r>
            <a:endParaRPr lang="en-AU" sz="2400" dirty="0">
              <a:solidFill>
                <a:srgbClr val="FFFF00"/>
              </a:solidFill>
            </a:endParaRPr>
          </a:p>
        </p:txBody>
      </p:sp>
      <p:pic>
        <p:nvPicPr>
          <p:cNvPr id="8" name="Picture 2" descr="http://www.fishfinder.com.au/fishblog/images/img_black_spin_1.jpg"/>
          <p:cNvPicPr>
            <a:picLocks noChangeAspect="1" noChangeArrowheads="1"/>
          </p:cNvPicPr>
          <p:nvPr/>
        </p:nvPicPr>
        <p:blipFill>
          <a:blip r:embed="rId3"/>
          <a:srcRect l="12887" t="18086"/>
          <a:stretch>
            <a:fillRect/>
          </a:stretch>
        </p:blipFill>
        <p:spPr bwMode="auto">
          <a:xfrm>
            <a:off x="5929684" y="1260613"/>
            <a:ext cx="3070088" cy="191936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6544" t="13221" r="7515"/>
          <a:stretch>
            <a:fillRect/>
          </a:stretch>
        </p:blipFill>
        <p:spPr bwMode="auto">
          <a:xfrm>
            <a:off x="6181213" y="2885247"/>
            <a:ext cx="2794116" cy="188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l="3897" t="16827" r="7647" b="7780"/>
          <a:stretch>
            <a:fillRect/>
          </a:stretch>
        </p:blipFill>
        <p:spPr bwMode="auto">
          <a:xfrm>
            <a:off x="4075482" y="2228291"/>
            <a:ext cx="2750847" cy="156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C:\Cappo_Data_Files\ICRS Talk\5_big.jpg"/>
          <p:cNvPicPr>
            <a:picLocks noChangeAspect="1" noChangeArrowheads="1"/>
          </p:cNvPicPr>
          <p:nvPr/>
        </p:nvPicPr>
        <p:blipFill>
          <a:blip r:embed="rId6"/>
          <a:srcRect t="19316"/>
          <a:stretch>
            <a:fillRect/>
          </a:stretch>
        </p:blipFill>
        <p:spPr bwMode="auto">
          <a:xfrm>
            <a:off x="4356718" y="1260613"/>
            <a:ext cx="1572966" cy="951854"/>
          </a:xfrm>
          <a:prstGeom prst="rect">
            <a:avLst/>
          </a:prstGeom>
          <a:noFill/>
        </p:spPr>
      </p:pic>
      <p:pic>
        <p:nvPicPr>
          <p:cNvPr id="1031" name="Picture 7" descr="http://www.hotbite.com.au/image/cache/data/Reels/Daiwa/Overhead/Daiwa_Saltiga_LD-500x500.jpg"/>
          <p:cNvPicPr>
            <a:picLocks noChangeAspect="1" noChangeArrowheads="1"/>
          </p:cNvPicPr>
          <p:nvPr/>
        </p:nvPicPr>
        <p:blipFill>
          <a:blip r:embed="rId7"/>
          <a:srcRect l="25008" t="2330" r="23730"/>
          <a:stretch>
            <a:fillRect/>
          </a:stretch>
        </p:blipFill>
        <p:spPr bwMode="auto">
          <a:xfrm>
            <a:off x="177552" y="82196"/>
            <a:ext cx="834501" cy="1589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5" descr="P1000657"/>
          <p:cNvPicPr>
            <a:picLocks noChangeAspect="1" noChangeArrowheads="1"/>
          </p:cNvPicPr>
          <p:nvPr/>
        </p:nvPicPr>
        <p:blipFill>
          <a:blip r:embed="rId3"/>
          <a:srcRect l="5664" t="25635" r="25444" b="5713"/>
          <a:stretch>
            <a:fillRect/>
          </a:stretch>
        </p:blipFill>
        <p:spPr bwMode="auto">
          <a:xfrm>
            <a:off x="4416916" y="2633841"/>
            <a:ext cx="1951625" cy="2187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8" descr="Kingy Red"/>
          <p:cNvPicPr>
            <a:picLocks noChangeAspect="1" noChangeArrowheads="1"/>
          </p:cNvPicPr>
          <p:nvPr/>
        </p:nvPicPr>
        <p:blipFill>
          <a:blip r:embed="rId4"/>
          <a:srcRect l="2260" t="2637" r="14653"/>
          <a:stretch>
            <a:fillRect/>
          </a:stretch>
        </p:blipFill>
        <p:spPr bwMode="auto">
          <a:xfrm>
            <a:off x="223109" y="2068497"/>
            <a:ext cx="1778775" cy="2677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9" descr="tusky"/>
          <p:cNvPicPr>
            <a:picLocks noChangeAspect="1" noChangeArrowheads="1"/>
          </p:cNvPicPr>
          <p:nvPr/>
        </p:nvPicPr>
        <p:blipFill>
          <a:blip r:embed="rId5"/>
          <a:srcRect l="16772" r="18994" b="13470"/>
          <a:stretch>
            <a:fillRect/>
          </a:stretch>
        </p:blipFill>
        <p:spPr bwMode="auto">
          <a:xfrm>
            <a:off x="6386297" y="2712573"/>
            <a:ext cx="2616185" cy="20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0" descr="P1000658"/>
          <p:cNvPicPr>
            <a:picLocks noChangeAspect="1" noChangeArrowheads="1"/>
          </p:cNvPicPr>
          <p:nvPr/>
        </p:nvPicPr>
        <p:blipFill>
          <a:blip r:embed="rId6"/>
          <a:srcRect l="26929" t="14931" r="8484" b="2034"/>
          <a:stretch>
            <a:fillRect/>
          </a:stretch>
        </p:blipFill>
        <p:spPr bwMode="auto">
          <a:xfrm>
            <a:off x="2001884" y="1943202"/>
            <a:ext cx="2419748" cy="240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 Box 12"/>
          <p:cNvSpPr txBox="1">
            <a:spLocks noChangeArrowheads="1"/>
          </p:cNvSpPr>
          <p:nvPr/>
        </p:nvSpPr>
        <p:spPr bwMode="auto">
          <a:xfrm>
            <a:off x="684214" y="3606105"/>
            <a:ext cx="9038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b="1" dirty="0"/>
              <a:t>22 yrs old</a:t>
            </a:r>
          </a:p>
        </p:txBody>
      </p:sp>
      <p:sp>
        <p:nvSpPr>
          <p:cNvPr id="25610" name="Text Box 13"/>
          <p:cNvSpPr txBox="1">
            <a:spLocks noChangeArrowheads="1"/>
          </p:cNvSpPr>
          <p:nvPr/>
        </p:nvSpPr>
        <p:spPr bwMode="auto">
          <a:xfrm>
            <a:off x="2651009" y="2990551"/>
            <a:ext cx="9038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b="1" dirty="0" smtClean="0"/>
              <a:t>16 </a:t>
            </a:r>
            <a:r>
              <a:rPr lang="en-AU" sz="1400" b="1" dirty="0"/>
              <a:t>yrs old</a:t>
            </a:r>
          </a:p>
        </p:txBody>
      </p:sp>
      <p:sp>
        <p:nvSpPr>
          <p:cNvPr id="25611" name="Text Box 14"/>
          <p:cNvSpPr txBox="1">
            <a:spLocks noChangeArrowheads="1"/>
          </p:cNvSpPr>
          <p:nvPr/>
        </p:nvSpPr>
        <p:spPr bwMode="auto">
          <a:xfrm>
            <a:off x="5308681" y="3452217"/>
            <a:ext cx="9038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b="1" dirty="0" smtClean="0"/>
              <a:t>17 </a:t>
            </a:r>
            <a:r>
              <a:rPr lang="en-AU" sz="1400" b="1" dirty="0"/>
              <a:t>yrs old</a:t>
            </a:r>
          </a:p>
        </p:txBody>
      </p:sp>
      <p:sp>
        <p:nvSpPr>
          <p:cNvPr id="25613" name="Text Box 16"/>
          <p:cNvSpPr txBox="1">
            <a:spLocks noChangeArrowheads="1"/>
          </p:cNvSpPr>
          <p:nvPr/>
        </p:nvSpPr>
        <p:spPr bwMode="auto">
          <a:xfrm>
            <a:off x="7458830" y="3606105"/>
            <a:ext cx="9038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b="1" dirty="0"/>
              <a:t>20 yrs </a:t>
            </a:r>
            <a:r>
              <a:rPr lang="en-AU" sz="1400" b="1" dirty="0" smtClean="0"/>
              <a:t>old</a:t>
            </a:r>
            <a:endParaRPr lang="en-AU" sz="1400" b="1" dirty="0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5353" y="147223"/>
            <a:ext cx="2897575" cy="199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23109" y="147223"/>
            <a:ext cx="156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>
                <a:solidFill>
                  <a:srgbClr val="FFFF00"/>
                </a:solidFill>
              </a:rPr>
              <a:t>Otolith</a:t>
            </a:r>
            <a:r>
              <a:rPr lang="en-AU" dirty="0" smtClean="0">
                <a:solidFill>
                  <a:srgbClr val="FFFF00"/>
                </a:solidFill>
              </a:rPr>
              <a:t> section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893" y="1173591"/>
            <a:ext cx="1532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45 yr old red emperor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02928" y="1173591"/>
            <a:ext cx="4003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..implies that MPA effects will take a long time to show up....</a:t>
            </a:r>
            <a:endParaRPr lang="en-AU" dirty="0"/>
          </a:p>
        </p:txBody>
      </p:sp>
      <p:sp>
        <p:nvSpPr>
          <p:cNvPr id="25608" name="Text Box 11"/>
          <p:cNvSpPr txBox="1">
            <a:spLocks noChangeArrowheads="1"/>
          </p:cNvSpPr>
          <p:nvPr/>
        </p:nvSpPr>
        <p:spPr bwMode="auto">
          <a:xfrm>
            <a:off x="2123341" y="76540"/>
            <a:ext cx="51872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Relatively long-lived target species</a:t>
            </a:r>
            <a:endParaRPr lang="en-AU" sz="2800" dirty="0">
              <a:solidFill>
                <a:schemeClr val="bg1"/>
              </a:solidFill>
            </a:endParaRPr>
          </a:p>
        </p:txBody>
      </p:sp>
      <p:pic>
        <p:nvPicPr>
          <p:cNvPr id="20" name="Picture 8" descr="haul"/>
          <p:cNvPicPr>
            <a:picLocks noChangeAspect="1" noChangeArrowheads="1"/>
          </p:cNvPicPr>
          <p:nvPr/>
        </p:nvPicPr>
        <p:blipFill>
          <a:blip r:embed="rId8"/>
          <a:srcRect l="18994" t="11823" r="16772"/>
          <a:stretch>
            <a:fillRect/>
          </a:stretch>
        </p:blipFill>
        <p:spPr bwMode="auto">
          <a:xfrm>
            <a:off x="7045736" y="842202"/>
            <a:ext cx="1956746" cy="179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1441636" y="786759"/>
            <a:ext cx="44525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400" b="1" dirty="0" smtClean="0"/>
              <a:t>“fished” </a:t>
            </a:r>
            <a:r>
              <a:rPr lang="en-AU" sz="2400" i="1" dirty="0" smtClean="0"/>
              <a:t>versus</a:t>
            </a:r>
            <a:r>
              <a:rPr lang="en-AU" sz="2400" dirty="0" smtClean="0"/>
              <a:t> </a:t>
            </a:r>
            <a:r>
              <a:rPr lang="en-AU" sz="2400" b="1" dirty="0" smtClean="0"/>
              <a:t>“closed in 2004”</a:t>
            </a:r>
            <a:endParaRPr lang="en-AU" sz="2400" b="1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51042" y="205951"/>
            <a:ext cx="4643131" cy="580808"/>
          </a:xfrm>
        </p:spPr>
        <p:txBody>
          <a:bodyPr/>
          <a:lstStyle/>
          <a:p>
            <a:r>
              <a:rPr lang="en-AU" dirty="0" smtClean="0"/>
              <a:t>Paired comparisons</a:t>
            </a:r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51064" t="25000" r="1809" b="11147"/>
          <a:stretch>
            <a:fillRect/>
          </a:stretch>
        </p:blipFill>
        <p:spPr bwMode="auto">
          <a:xfrm>
            <a:off x="5623938" y="1341091"/>
            <a:ext cx="3049546" cy="33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32058" t="7556" r="22035" b="17559"/>
          <a:stretch>
            <a:fillRect/>
          </a:stretch>
        </p:blipFill>
        <p:spPr bwMode="auto">
          <a:xfrm>
            <a:off x="3268421" y="1603891"/>
            <a:ext cx="2244611" cy="2929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 l="34252" t="13342" b="24037"/>
          <a:stretch>
            <a:fillRect/>
          </a:stretch>
        </p:blipFill>
        <p:spPr bwMode="auto">
          <a:xfrm>
            <a:off x="207053" y="2318910"/>
            <a:ext cx="2905957" cy="221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07053" y="1341091"/>
            <a:ext cx="2967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Complicated!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by region, habitat, proximity</a:t>
            </a:r>
            <a:endParaRPr lang="en-AU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 l="16116" t="6182" r="12512"/>
          <a:stretch>
            <a:fillRect/>
          </a:stretch>
        </p:blipFill>
        <p:spPr bwMode="auto">
          <a:xfrm>
            <a:off x="7830656" y="4007988"/>
            <a:ext cx="381189" cy="37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/>
          <a:srcRect l="16116" t="6182" r="12512"/>
          <a:stretch>
            <a:fillRect/>
          </a:stretch>
        </p:blipFill>
        <p:spPr bwMode="auto">
          <a:xfrm>
            <a:off x="4489967" y="4197168"/>
            <a:ext cx="381189" cy="37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/>
          <a:srcRect l="16116" t="6182" r="12512"/>
          <a:stretch>
            <a:fillRect/>
          </a:stretch>
        </p:blipFill>
        <p:spPr bwMode="auto">
          <a:xfrm>
            <a:off x="1060447" y="3287697"/>
            <a:ext cx="381189" cy="37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/>
          <a:srcRect l="16116" t="6182" r="12512"/>
          <a:stretch>
            <a:fillRect/>
          </a:stretch>
        </p:blipFill>
        <p:spPr bwMode="auto">
          <a:xfrm>
            <a:off x="4680562" y="1798242"/>
            <a:ext cx="381189" cy="37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bruvs.t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751" y="2427542"/>
            <a:ext cx="1551092" cy="1202302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372862" y="2595875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875755" y="1798457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031115" y="2318910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830656" y="3420033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862439" y="4007988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71156" y="3629844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79542" y="1798457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610035" y="3818916"/>
            <a:ext cx="26633" cy="378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894173" y="1798457"/>
            <a:ext cx="346829" cy="18896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623938" y="1571554"/>
            <a:ext cx="346829" cy="18896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754" y="192017"/>
            <a:ext cx="6250589" cy="580808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Baited Remote Underwater Video Stations</a:t>
            </a:r>
            <a:endParaRPr lang="en-AU" dirty="0"/>
          </a:p>
        </p:txBody>
      </p:sp>
      <p:pic>
        <p:nvPicPr>
          <p:cNvPr id="8" name="Picture 2" descr="IMG_0659"/>
          <p:cNvPicPr>
            <a:picLocks noChangeAspect="1" noChangeArrowheads="1"/>
          </p:cNvPicPr>
          <p:nvPr/>
        </p:nvPicPr>
        <p:blipFill>
          <a:blip r:embed="rId2"/>
          <a:srcRect t="16582" r="8105"/>
          <a:stretch>
            <a:fillRect/>
          </a:stretch>
        </p:blipFill>
        <p:spPr bwMode="auto">
          <a:xfrm>
            <a:off x="4603412" y="2096937"/>
            <a:ext cx="4363419" cy="264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IMG_0623"/>
          <p:cNvPicPr>
            <a:picLocks noChangeAspect="1" noChangeArrowheads="1"/>
          </p:cNvPicPr>
          <p:nvPr/>
        </p:nvPicPr>
        <p:blipFill>
          <a:blip r:embed="rId3"/>
          <a:srcRect t="23633"/>
          <a:stretch>
            <a:fillRect/>
          </a:stretch>
        </p:blipFill>
        <p:spPr bwMode="auto">
          <a:xfrm>
            <a:off x="195303" y="1360031"/>
            <a:ext cx="2873717" cy="329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202190" y="1148781"/>
            <a:ext cx="50633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AU" b="1" dirty="0" smtClean="0">
                <a:ea typeface="ＭＳ Ｐゴシック" pitchFamily="34" charset="-128"/>
              </a:rPr>
              <a:t> </a:t>
            </a:r>
            <a:r>
              <a:rPr lang="en-AU" sz="1800" b="1" dirty="0" smtClean="0">
                <a:ea typeface="ＭＳ Ｐゴシック" pitchFamily="34" charset="-128"/>
              </a:rPr>
              <a:t> work 12 BRUVS continuously</a:t>
            </a:r>
            <a:endParaRPr lang="en-AU" sz="1800" b="1" dirty="0">
              <a:ea typeface="ＭＳ Ｐゴシック" pitchFamily="34" charset="-128"/>
            </a:endParaRPr>
          </a:p>
          <a:p>
            <a:pPr eaLnBrk="1" hangingPunct="1">
              <a:buFontTx/>
              <a:buChar char="•"/>
            </a:pPr>
            <a:r>
              <a:rPr lang="en-AU" sz="1800" b="1" dirty="0">
                <a:ea typeface="ＭＳ Ｐゴシック" pitchFamily="34" charset="-128"/>
              </a:rPr>
              <a:t> one hour sets</a:t>
            </a:r>
          </a:p>
          <a:p>
            <a:pPr eaLnBrk="1" hangingPunct="1">
              <a:buFontTx/>
              <a:buChar char="•"/>
            </a:pPr>
            <a:r>
              <a:rPr lang="en-AU" sz="1800" b="1" dirty="0">
                <a:ea typeface="ＭＳ Ｐゴシック" pitchFamily="34" charset="-128"/>
              </a:rPr>
              <a:t> kilo of crushed pilchards as bait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2190" y="2831977"/>
            <a:ext cx="1500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1600" dirty="0" smtClean="0"/>
              <a:t> Cheap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/>
              <a:t> Reliable</a:t>
            </a:r>
          </a:p>
          <a:p>
            <a:pPr>
              <a:buFont typeface="Arial" pitchFamily="34" charset="0"/>
              <a:buChar char="•"/>
            </a:pPr>
            <a:r>
              <a:rPr lang="en-AU" sz="1600" dirty="0" smtClean="0"/>
              <a:t> &lt;=100metres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8167" y="4002678"/>
            <a:ext cx="1358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rgbClr val="FFFF00"/>
                </a:solidFill>
              </a:rPr>
              <a:t>Tourist-grade</a:t>
            </a:r>
          </a:p>
          <a:p>
            <a:r>
              <a:rPr lang="en-AU" sz="1600" dirty="0" err="1" smtClean="0">
                <a:solidFill>
                  <a:srgbClr val="FFFF00"/>
                </a:solidFill>
              </a:rPr>
              <a:t>HandiCams</a:t>
            </a:r>
            <a:endParaRPr lang="en-AU" sz="1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6754" y="2441363"/>
            <a:ext cx="1509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Sewer-pipe housings</a:t>
            </a:r>
            <a:endParaRPr lang="en-A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482421"/>
            <a:ext cx="4972204" cy="580808"/>
          </a:xfrm>
        </p:spPr>
        <p:txBody>
          <a:bodyPr>
            <a:normAutofit/>
          </a:bodyPr>
          <a:lstStyle/>
          <a:p>
            <a:r>
              <a:rPr lang="en-AU" dirty="0" smtClean="0"/>
              <a:t>Low-relief shoals, 30-80m deep</a:t>
            </a:r>
            <a:endParaRPr lang="en-AU" dirty="0"/>
          </a:p>
        </p:txBody>
      </p:sp>
      <p:pic>
        <p:nvPicPr>
          <p:cNvPr id="5" name="Picture 16" descr="shoal_swtahmaps.tif"/>
          <p:cNvPicPr>
            <a:picLocks noChangeAspect="1" noChangeArrowheads="1"/>
          </p:cNvPicPr>
          <p:nvPr/>
        </p:nvPicPr>
        <p:blipFill>
          <a:blip r:embed="rId2"/>
          <a:srcRect b="42362"/>
          <a:stretch>
            <a:fillRect/>
          </a:stretch>
        </p:blipFill>
        <p:spPr bwMode="auto">
          <a:xfrm>
            <a:off x="204187" y="1287262"/>
            <a:ext cx="2798310" cy="344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20931" y="1376947"/>
            <a:ext cx="183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“halo of holes”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8610" y="1287262"/>
            <a:ext cx="607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dirty="0" smtClean="0"/>
              <a:t> bare sandy holes, or sparse gorgonians, sponges, sea whips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4750" y="1656594"/>
            <a:ext cx="477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dirty="0" smtClean="0"/>
              <a:t> </a:t>
            </a:r>
            <a:r>
              <a:rPr lang="en-AU" dirty="0" err="1" smtClean="0"/>
              <a:t>lutjanids</a:t>
            </a:r>
            <a:r>
              <a:rPr lang="en-AU" dirty="0" smtClean="0"/>
              <a:t>, carangids, </a:t>
            </a:r>
            <a:r>
              <a:rPr lang="en-AU" dirty="0" err="1" smtClean="0"/>
              <a:t>labrids</a:t>
            </a:r>
            <a:r>
              <a:rPr lang="en-AU" dirty="0" smtClean="0"/>
              <a:t>, </a:t>
            </a:r>
            <a:r>
              <a:rPr lang="en-AU" dirty="0" err="1" smtClean="0"/>
              <a:t>serranids</a:t>
            </a:r>
            <a:endParaRPr lang="en-AU" dirty="0" smtClean="0"/>
          </a:p>
        </p:txBody>
      </p:sp>
      <p:pic>
        <p:nvPicPr>
          <p:cNvPr id="4098" name="Picture 2" descr="Y:\POWERPOINT TALKS_RESOURCES\2010BdkinVMRtalk\R0013217-Large-for-W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0973" y="2150213"/>
            <a:ext cx="3442113" cy="2581585"/>
          </a:xfrm>
          <a:prstGeom prst="rect">
            <a:avLst/>
          </a:prstGeom>
          <a:noFill/>
        </p:spPr>
      </p:pic>
      <p:pic>
        <p:nvPicPr>
          <p:cNvPr id="11" name="Picture 5" descr="Tech_mbe_clip_image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9378" y="2025926"/>
            <a:ext cx="2290744" cy="146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9753" y="3312618"/>
            <a:ext cx="2163973" cy="167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High relief, with </a:t>
            </a:r>
            <a:r>
              <a:rPr lang="en-AU" dirty="0" err="1" smtClean="0"/>
              <a:t>megabenthos</a:t>
            </a:r>
            <a:endParaRPr lang="en-AU" dirty="0"/>
          </a:p>
        </p:txBody>
      </p:sp>
      <p:pic>
        <p:nvPicPr>
          <p:cNvPr id="1027" name="Picture 16" descr="shoal_swtahmaps.tif"/>
          <p:cNvPicPr>
            <a:picLocks noChangeAspect="1" noChangeArrowheads="1"/>
          </p:cNvPicPr>
          <p:nvPr/>
        </p:nvPicPr>
        <p:blipFill>
          <a:blip r:embed="rId2"/>
          <a:srcRect t="57487"/>
          <a:stretch>
            <a:fillRect/>
          </a:stretch>
        </p:blipFill>
        <p:spPr bwMode="auto">
          <a:xfrm>
            <a:off x="216255" y="1287262"/>
            <a:ext cx="3745019" cy="340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6255" y="2285091"/>
            <a:ext cx="183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deep reef bases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9575" y="3020173"/>
            <a:ext cx="183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sunken banks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7169" name="Picture 1" descr="C:\Cappo_Data_Files\Seafloor Biodiversity Project\MTSRF Shoals\MTSRF_Figs\stillsforMartin\RIMG0236.JPG"/>
          <p:cNvPicPr>
            <a:picLocks noChangeAspect="1" noChangeArrowheads="1"/>
          </p:cNvPicPr>
          <p:nvPr/>
        </p:nvPicPr>
        <p:blipFill>
          <a:blip r:embed="rId3"/>
          <a:srcRect l="34906"/>
          <a:stretch>
            <a:fillRect/>
          </a:stretch>
        </p:blipFill>
        <p:spPr bwMode="auto">
          <a:xfrm>
            <a:off x="3961274" y="2225644"/>
            <a:ext cx="1784342" cy="2055894"/>
          </a:xfrm>
          <a:prstGeom prst="rect">
            <a:avLst/>
          </a:prstGeom>
          <a:noFill/>
        </p:spPr>
      </p:pic>
      <p:pic>
        <p:nvPicPr>
          <p:cNvPr id="7170" name="Picture 2" descr="C:\Cappo_Data_Files\Seafloor Biodiversity Project\MTSRF Shoals\MTSRF_Figs\stillsforMartin\R0015230.JPG"/>
          <p:cNvPicPr>
            <a:picLocks noChangeAspect="1" noChangeArrowheads="1"/>
          </p:cNvPicPr>
          <p:nvPr/>
        </p:nvPicPr>
        <p:blipFill>
          <a:blip r:embed="rId4"/>
          <a:srcRect l="30643" t="41282" r="12891" b="23445"/>
          <a:stretch>
            <a:fillRect/>
          </a:stretch>
        </p:blipFill>
        <p:spPr bwMode="auto">
          <a:xfrm>
            <a:off x="3961274" y="4112863"/>
            <a:ext cx="1732604" cy="81174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154750" y="1287262"/>
            <a:ext cx="477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dirty="0" smtClean="0"/>
              <a:t> Hard corals, gorgonians, sponges, sea whips</a:t>
            </a:r>
          </a:p>
        </p:txBody>
      </p:sp>
      <p:pic>
        <p:nvPicPr>
          <p:cNvPr id="7171" name="Picture 3" descr="C:\Cappo_Data_Files\Seafloor Biodiversity Project\MTSRF Shoals\MTSRF_Figs\stillsforMartin\RIMG0132.JPG"/>
          <p:cNvPicPr>
            <a:picLocks noChangeAspect="1" noChangeArrowheads="1"/>
          </p:cNvPicPr>
          <p:nvPr/>
        </p:nvPicPr>
        <p:blipFill>
          <a:blip r:embed="rId5"/>
          <a:srcRect l="32180" t="8438" b="19457"/>
          <a:stretch>
            <a:fillRect/>
          </a:stretch>
        </p:blipFill>
        <p:spPr bwMode="auto">
          <a:xfrm>
            <a:off x="5771176" y="2225644"/>
            <a:ext cx="3161909" cy="252125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54750" y="1656594"/>
            <a:ext cx="477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dirty="0" smtClean="0"/>
              <a:t> </a:t>
            </a:r>
            <a:r>
              <a:rPr lang="en-AU" dirty="0" err="1" smtClean="0"/>
              <a:t>lutjanids</a:t>
            </a:r>
            <a:r>
              <a:rPr lang="en-AU" dirty="0" smtClean="0"/>
              <a:t>, </a:t>
            </a:r>
            <a:r>
              <a:rPr lang="en-AU" dirty="0" err="1" smtClean="0"/>
              <a:t>lethrinids</a:t>
            </a:r>
            <a:r>
              <a:rPr lang="en-AU" dirty="0" smtClean="0"/>
              <a:t>, </a:t>
            </a:r>
            <a:r>
              <a:rPr lang="en-AU" dirty="0" err="1" smtClean="0"/>
              <a:t>serranids</a:t>
            </a:r>
            <a:r>
              <a:rPr lang="en-AU" dirty="0" smtClean="0"/>
              <a:t>, </a:t>
            </a:r>
            <a:r>
              <a:rPr lang="en-AU" dirty="0" err="1" smtClean="0"/>
              <a:t>labrids</a:t>
            </a:r>
            <a:endParaRPr lang="en-AU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</a:t>
            </a:r>
            <a:r>
              <a:rPr lang="en-AU" dirty="0" smtClean="0"/>
              <a:t>ffect size of closure to fishing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245436" y="1248169"/>
            <a:ext cx="5684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Significant effects of regions, habitats </a:t>
            </a:r>
            <a:r>
              <a:rPr lang="en-AU" i="1" dirty="0" smtClean="0"/>
              <a:t>and</a:t>
            </a:r>
            <a:r>
              <a:rPr lang="en-AU" dirty="0" smtClean="0"/>
              <a:t> effects of zoning</a:t>
            </a:r>
            <a:endParaRPr lang="en-AU" dirty="0"/>
          </a:p>
        </p:txBody>
      </p:sp>
      <p:sp>
        <p:nvSpPr>
          <p:cNvPr id="12" name="Rectangle 11"/>
          <p:cNvSpPr/>
          <p:nvPr/>
        </p:nvSpPr>
        <p:spPr>
          <a:xfrm>
            <a:off x="1487009" y="1617501"/>
            <a:ext cx="725749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Times New Roman"/>
              </a:rPr>
              <a:t>	</a:t>
            </a:r>
            <a:r>
              <a:rPr lang="fr-FR" dirty="0" smtClean="0"/>
              <a:t>~</a:t>
            </a:r>
            <a:r>
              <a:rPr lang="fr-FR" dirty="0" err="1" smtClean="0"/>
              <a:t>glm.nb</a:t>
            </a:r>
            <a:r>
              <a:rPr lang="fr-FR" dirty="0" smtClean="0"/>
              <a:t>(</a:t>
            </a:r>
            <a:r>
              <a:rPr lang="fr-FR" sz="2400" i="1" dirty="0" smtClean="0"/>
              <a:t>h</a:t>
            </a:r>
            <a:r>
              <a:rPr lang="fr-FR" sz="2400" i="1" dirty="0" smtClean="0"/>
              <a:t>abitat </a:t>
            </a:r>
            <a:r>
              <a:rPr lang="fr-FR" sz="2400" i="1" dirty="0" smtClean="0"/>
              <a:t>+ </a:t>
            </a:r>
            <a:r>
              <a:rPr lang="fr-FR" sz="2400" i="1" dirty="0" err="1" smtClean="0"/>
              <a:t>region</a:t>
            </a:r>
            <a:r>
              <a:rPr lang="fr-FR" sz="2400" i="1" dirty="0" smtClean="0"/>
              <a:t> + </a:t>
            </a:r>
            <a:r>
              <a:rPr lang="fr-FR" sz="2400" i="1" dirty="0" smtClean="0"/>
              <a:t>zone</a:t>
            </a:r>
            <a:r>
              <a:rPr lang="fr-FR" sz="2400" dirty="0" smtClean="0"/>
              <a:t>)</a:t>
            </a:r>
          </a:p>
          <a:p>
            <a:r>
              <a:rPr lang="fr-FR" sz="2400" dirty="0" smtClean="0"/>
              <a:t>	</a:t>
            </a:r>
            <a:endParaRPr lang="ja-JP" altLang="en-US" sz="2400" smtClean="0"/>
          </a:p>
          <a:p>
            <a:r>
              <a:rPr lang="en-AU" sz="2400" dirty="0" smtClean="0"/>
              <a:t>Richness	</a:t>
            </a:r>
            <a:r>
              <a:rPr lang="en-AU" sz="2400" dirty="0" smtClean="0"/>
              <a:t>		</a:t>
            </a:r>
            <a:r>
              <a:rPr lang="en-AU" sz="2400" b="1" dirty="0" smtClean="0"/>
              <a:t>1.08</a:t>
            </a:r>
            <a:r>
              <a:rPr lang="en-AU" sz="2400" b="1" dirty="0" smtClean="0"/>
              <a:t>	</a:t>
            </a:r>
            <a:endParaRPr lang="ja-JP" altLang="en-US" sz="2400" b="1" smtClean="0"/>
          </a:p>
          <a:p>
            <a:r>
              <a:rPr lang="en-AU" sz="2400" dirty="0" smtClean="0"/>
              <a:t>All fish	</a:t>
            </a:r>
            <a:r>
              <a:rPr lang="en-AU" sz="2400" dirty="0" smtClean="0"/>
              <a:t>				</a:t>
            </a:r>
            <a:r>
              <a:rPr lang="en-AU" sz="2400" b="1" dirty="0" smtClean="0"/>
              <a:t>1.14</a:t>
            </a:r>
            <a:r>
              <a:rPr lang="en-AU" sz="2400" b="1" dirty="0" smtClean="0"/>
              <a:t>	</a:t>
            </a:r>
            <a:endParaRPr lang="ja-JP" altLang="en-US" sz="2400" b="1" smtClean="0"/>
          </a:p>
          <a:p>
            <a:r>
              <a:rPr lang="en-AU" sz="2400" dirty="0" smtClean="0"/>
              <a:t>Unfished (251spp)</a:t>
            </a:r>
            <a:r>
              <a:rPr lang="en-AU" sz="2400" dirty="0" smtClean="0"/>
              <a:t>	</a:t>
            </a:r>
            <a:r>
              <a:rPr lang="en-AU" sz="2400" dirty="0" smtClean="0"/>
              <a:t>			</a:t>
            </a:r>
            <a:r>
              <a:rPr lang="en-AU" sz="2400" b="1" dirty="0" smtClean="0"/>
              <a:t>1.14</a:t>
            </a:r>
            <a:r>
              <a:rPr lang="en-AU" sz="2400" b="1" dirty="0" smtClean="0"/>
              <a:t>	</a:t>
            </a:r>
            <a:endParaRPr lang="ja-JP" altLang="en-US" sz="2400" b="1" smtClean="0"/>
          </a:p>
          <a:p>
            <a:r>
              <a:rPr lang="en-AU" sz="2400" dirty="0" err="1" smtClean="0"/>
              <a:t>Bycatch</a:t>
            </a:r>
            <a:r>
              <a:rPr lang="en-AU" sz="2400" dirty="0" smtClean="0"/>
              <a:t> (85)</a:t>
            </a:r>
            <a:r>
              <a:rPr lang="en-AU" sz="2400" dirty="0" smtClean="0"/>
              <a:t>	</a:t>
            </a:r>
            <a:r>
              <a:rPr lang="en-AU" sz="2400" dirty="0" smtClean="0"/>
              <a:t>						1.05</a:t>
            </a:r>
            <a:r>
              <a:rPr lang="en-AU" sz="2400" dirty="0" smtClean="0"/>
              <a:t>		</a:t>
            </a:r>
            <a:endParaRPr lang="ja-JP" altLang="en-US" sz="2400" smtClean="0"/>
          </a:p>
          <a:p>
            <a:r>
              <a:rPr lang="en-AU" sz="2400" dirty="0" smtClean="0"/>
              <a:t>All </a:t>
            </a:r>
            <a:r>
              <a:rPr lang="en-AU" sz="2400" dirty="0" smtClean="0"/>
              <a:t>targets (30)</a:t>
            </a:r>
            <a:r>
              <a:rPr lang="en-AU" sz="2400" dirty="0" smtClean="0"/>
              <a:t>	</a:t>
            </a:r>
            <a:r>
              <a:rPr lang="en-AU" sz="2400" dirty="0" smtClean="0"/>
              <a:t>								</a:t>
            </a:r>
            <a:r>
              <a:rPr lang="en-AU" sz="2400" b="1" dirty="0" smtClean="0"/>
              <a:t>1.45</a:t>
            </a:r>
            <a:r>
              <a:rPr lang="en-AU" sz="2400" b="1" dirty="0" smtClean="0"/>
              <a:t>	</a:t>
            </a:r>
            <a:endParaRPr lang="ja-JP" altLang="en-US" sz="2400" b="1" smtClean="0"/>
          </a:p>
          <a:p>
            <a:r>
              <a:rPr lang="en-AU" sz="2400" dirty="0" smtClean="0"/>
              <a:t>Prized targets	</a:t>
            </a:r>
            <a:r>
              <a:rPr lang="en-AU" sz="2400" dirty="0" smtClean="0"/>
              <a:t>(20)									</a:t>
            </a:r>
            <a:r>
              <a:rPr lang="en-AU" sz="2400" b="1" dirty="0" smtClean="0"/>
              <a:t>1.48</a:t>
            </a:r>
            <a:r>
              <a:rPr lang="en-AU" b="1" dirty="0" smtClean="0">
                <a:latin typeface="Times New Roman"/>
              </a:rPr>
              <a:t>	</a:t>
            </a:r>
            <a:endParaRPr lang="ja-JP" altLang="en-US" b="1" smtClean="0"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192017"/>
            <a:ext cx="5735684" cy="580808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More bigger, older fish in closed zones</a:t>
            </a:r>
            <a:endParaRPr lang="en-AU" dirty="0"/>
          </a:p>
        </p:txBody>
      </p:sp>
      <p:pic>
        <p:nvPicPr>
          <p:cNvPr id="4" name="Picture 3" descr="sebaeARP4_length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976" y="1339518"/>
            <a:ext cx="2972522" cy="339227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962" t="3981" r="3542" b="2562"/>
          <a:stretch>
            <a:fillRect/>
          </a:stretch>
        </p:blipFill>
        <p:spPr bwMode="auto">
          <a:xfrm>
            <a:off x="464102" y="2392531"/>
            <a:ext cx="3792337" cy="23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732" y="623516"/>
            <a:ext cx="2370721" cy="176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ventMeasure Stereo.jpg"/>
          <p:cNvPicPr>
            <a:picLocks noChangeAspect="1"/>
          </p:cNvPicPr>
          <p:nvPr/>
        </p:nvPicPr>
        <p:blipFill>
          <a:blip r:embed="rId5"/>
          <a:srcRect b="26583"/>
          <a:stretch>
            <a:fillRect/>
          </a:stretch>
        </p:blipFill>
        <p:spPr>
          <a:xfrm>
            <a:off x="2529837" y="772824"/>
            <a:ext cx="3159088" cy="13666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192017"/>
            <a:ext cx="4643131" cy="580808"/>
          </a:xfrm>
        </p:spPr>
        <p:txBody>
          <a:bodyPr/>
          <a:lstStyle/>
          <a:p>
            <a:r>
              <a:rPr lang="en-AU" dirty="0" smtClean="0"/>
              <a:t>YouTube and Google “Earth”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337351" y="1262394"/>
            <a:ext cx="762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Portray complicated results in map-based use of video footage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9323" t="3405" r="11868" b="15126"/>
          <a:stretch>
            <a:fillRect/>
          </a:stretch>
        </p:blipFill>
        <p:spPr bwMode="auto">
          <a:xfrm>
            <a:off x="337351" y="1631726"/>
            <a:ext cx="3596165" cy="297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93794" y="772825"/>
            <a:ext cx="439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  <a:hlinkClick r:id="rId3"/>
              </a:rPr>
              <a:t>http://e-atlas.org.au/content/gbr-aims-bruvs</a:t>
            </a:r>
            <a:endParaRPr lang="en-AU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18058" t="3277" b="32646"/>
          <a:stretch>
            <a:fillRect/>
          </a:stretch>
        </p:blipFill>
        <p:spPr bwMode="auto">
          <a:xfrm>
            <a:off x="3994952" y="1578463"/>
            <a:ext cx="4995169" cy="312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bruvs-map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02400" y="159798"/>
            <a:ext cx="7832213" cy="4847208"/>
          </a:xfrm>
          <a:prstGeom prst="rect">
            <a:avLst/>
          </a:prstGeom>
        </p:spPr>
      </p:pic>
      <p:pic>
        <p:nvPicPr>
          <p:cNvPr id="4" name="Picture 19" descr="e-Atlas_Full_LB_v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2278" y="159798"/>
            <a:ext cx="345757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een-blue-comparis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0209" y="190315"/>
            <a:ext cx="8533334" cy="4800000"/>
          </a:xfrm>
          <a:prstGeom prst="rect">
            <a:avLst/>
          </a:prstGeom>
        </p:spPr>
      </p:pic>
      <p:pic>
        <p:nvPicPr>
          <p:cNvPr id="5" name="Picture 19" descr="e-Atlas_Full_LB_v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8406" y="751935"/>
            <a:ext cx="345757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586" y="112115"/>
            <a:ext cx="7253765" cy="580808"/>
          </a:xfrm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Slow uptake.... Needs some better packaging</a:t>
            </a:r>
            <a:endParaRPr lang="en-AU" dirty="0">
              <a:solidFill>
                <a:srgbClr val="FFFF0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 l="21662" t="17955" b="50430"/>
          <a:stretch>
            <a:fillRect/>
          </a:stretch>
        </p:blipFill>
        <p:spPr bwMode="auto">
          <a:xfrm>
            <a:off x="213063" y="816726"/>
            <a:ext cx="7137648" cy="424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 l="10306" t="6193" r="37995" b="32735"/>
          <a:stretch>
            <a:fillRect/>
          </a:stretch>
        </p:blipFill>
        <p:spPr bwMode="auto">
          <a:xfrm>
            <a:off x="4328037" y="550875"/>
            <a:ext cx="4649658" cy="439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>
          <a:xfrm flipH="1">
            <a:off x="1526959" y="2059619"/>
            <a:ext cx="1438183" cy="5415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507332" y="4447713"/>
            <a:ext cx="1420427" cy="1953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285</Words>
  <Application>Microsoft Office PowerPoint</Application>
  <PresentationFormat>On-screen Show (16:9)</PresentationFormat>
  <Paragraphs>66</Paragraphs>
  <Slides>15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Custom Design</vt:lpstr>
      <vt:lpstr>Measuring and communicating effects of MPAs on deep “shoal” fisheries </vt:lpstr>
      <vt:lpstr>Shift in fishing to inter-reef</vt:lpstr>
      <vt:lpstr>A growing inter-reef fishery</vt:lpstr>
      <vt:lpstr>Rapid technological leaps.....</vt:lpstr>
      <vt:lpstr>Slide 5</vt:lpstr>
      <vt:lpstr>Paired comparisons</vt:lpstr>
      <vt:lpstr>Baited Remote Underwater Video Stations</vt:lpstr>
      <vt:lpstr>Low-relief shoals, 30-80m deep</vt:lpstr>
      <vt:lpstr>High relief, with megabenthos</vt:lpstr>
      <vt:lpstr>Effect size of closure to fishing</vt:lpstr>
      <vt:lpstr>More bigger, older fish in closed zones</vt:lpstr>
      <vt:lpstr>YouTube and Google “Earth”</vt:lpstr>
      <vt:lpstr>Slide 13</vt:lpstr>
      <vt:lpstr>Slide 14</vt:lpstr>
      <vt:lpstr>Slow uptake.... Needs some better packaging</vt:lpstr>
    </vt:vector>
  </TitlesOfParts>
  <Company>AIMS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User</dc:creator>
  <cp:lastModifiedBy>mcappo</cp:lastModifiedBy>
  <cp:revision>109</cp:revision>
  <dcterms:created xsi:type="dcterms:W3CDTF">2012-05-23T03:47:51Z</dcterms:created>
  <dcterms:modified xsi:type="dcterms:W3CDTF">2012-07-06T07:27:13Z</dcterms:modified>
</cp:coreProperties>
</file>